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9" r:id="rId2"/>
    <p:sldId id="278" r:id="rId3"/>
    <p:sldId id="281" r:id="rId4"/>
    <p:sldId id="279" r:id="rId5"/>
    <p:sldId id="284" r:id="rId6"/>
    <p:sldId id="285" r:id="rId7"/>
    <p:sldId id="28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26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>
                <a:latin typeface="Arial" panose="020B0604020202020204" pitchFamily="34" charset="0"/>
              </a:rPr>
              <a:t>2021/12/27</a:t>
            </a:fld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>
                <a:latin typeface="Arial" panose="020B0604020202020204" pitchFamily="34" charset="0"/>
              </a:rPr>
              <a:t>‹#›</a:t>
            </a:fld>
            <a:endParaRPr lang="zh-TW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0C74DAA-8521-401A-B442-5F827CEBB63B}" type="datetimeFigureOut">
              <a:rPr lang="zh-TW" altLang="en-US" smtClean="0"/>
              <a:pPr/>
              <a:t>2021/12/27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t>2021/12/27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t>2021/12/27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t>2021/12/27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t>2021/12/27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t>2021/12/27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t>2021/12/27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t>2021/12/27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t>2021/12/27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t>2021/12/27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t>2021/12/27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t>2021/12/27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2021/12/27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2437311" y="1515291"/>
            <a:ext cx="7598261" cy="1329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K18X001.00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Control Run Test Yield Rate</a:t>
            </a:r>
            <a:endParaRPr lang="en-US" altLang="zh-TW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9D8CAD-AB3D-4505-ADFB-8E6AA406D68B}"/>
              </a:ext>
            </a:extLst>
          </p:cNvPr>
          <p:cNvSpPr/>
          <p:nvPr/>
        </p:nvSpPr>
        <p:spPr>
          <a:xfrm>
            <a:off x="8215481" y="5597166"/>
            <a:ext cx="397651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Prepare by: PE- Phuong</a:t>
            </a:r>
          </a:p>
          <a:p>
            <a:pPr algn="ctr">
              <a:spcBef>
                <a:spcPct val="50000"/>
              </a:spcBef>
            </a:pP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TW" sz="2000" b="1" smtClean="0">
                <a:latin typeface="Arial" panose="020B0604020202020204" pitchFamily="34" charset="0"/>
                <a:cs typeface="Arial" panose="020B0604020202020204" pitchFamily="34" charset="0"/>
              </a:rPr>
              <a:t>Dec 27</a:t>
            </a:r>
            <a:r>
              <a:rPr lang="en-US" altLang="zh-TW" sz="2000" b="1" baseline="3000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zh-TW" sz="20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3071" y="42023"/>
            <a:ext cx="3937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Run Content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8508" y="614205"/>
            <a:ext cx="1158603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1. Background 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run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change 5R67, 5R68 of 96.1531T00 main from 200ohm (PN: 251.00654.005) to 51ohm(P/N: 251.00037.005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).  </a:t>
            </a:r>
          </a:p>
          <a:p>
            <a:pPr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Quantity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100pcs.</a:t>
            </a:r>
          </a:p>
          <a:p>
            <a:pPr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Note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Because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251.00037.005(MPN: RC0402JR-0751RL) no stock so use UB25-00984-01(MPN: RC0402JR-0751RL) for this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time.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360816"/>
              </p:ext>
            </p:extLst>
          </p:nvPr>
        </p:nvGraphicFramePr>
        <p:xfrm>
          <a:off x="583473" y="2599364"/>
          <a:ext cx="5468984" cy="1415287"/>
        </p:xfrm>
        <a:graphic>
          <a:graphicData uri="http://schemas.openxmlformats.org/drawingml/2006/table">
            <a:tbl>
              <a:tblPr/>
              <a:tblGrid>
                <a:gridCol w="445243">
                  <a:extLst>
                    <a:ext uri="{9D8B030D-6E8A-4147-A177-3AD203B41FA5}">
                      <a16:colId xmlns:a16="http://schemas.microsoft.com/office/drawing/2014/main" val="2261752093"/>
                    </a:ext>
                  </a:extLst>
                </a:gridCol>
                <a:gridCol w="1302084">
                  <a:extLst>
                    <a:ext uri="{9D8B030D-6E8A-4147-A177-3AD203B41FA5}">
                      <a16:colId xmlns:a16="http://schemas.microsoft.com/office/drawing/2014/main" val="19792005"/>
                    </a:ext>
                  </a:extLst>
                </a:gridCol>
                <a:gridCol w="1909292">
                  <a:extLst>
                    <a:ext uri="{9D8B030D-6E8A-4147-A177-3AD203B41FA5}">
                      <a16:colId xmlns:a16="http://schemas.microsoft.com/office/drawing/2014/main" val="3200017175"/>
                    </a:ext>
                  </a:extLst>
                </a:gridCol>
                <a:gridCol w="1812365">
                  <a:extLst>
                    <a:ext uri="{9D8B030D-6E8A-4147-A177-3AD203B41FA5}">
                      <a16:colId xmlns:a16="http://schemas.microsoft.com/office/drawing/2014/main" val="2031855808"/>
                    </a:ext>
                  </a:extLst>
                </a:gridCol>
              </a:tblGrid>
              <a:tr h="3548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No #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Before change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After</a:t>
                      </a:r>
                      <a:r>
                        <a:rPr lang="en-US" sz="14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 change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456591"/>
                  </a:ext>
                </a:extLst>
              </a:tr>
              <a:tr h="1060424"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latin typeface="Arial" panose="020B0604020202020204" pitchFamily="34" charset="0"/>
                        </a:rPr>
                        <a:t>1</a:t>
                      </a:r>
                      <a:endParaRPr lang="en-US" sz="1400" b="1"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5R67,</a:t>
                      </a:r>
                      <a:r>
                        <a:rPr lang="en-US" sz="1400" baseline="0" smtClean="0"/>
                        <a:t> 5R68</a:t>
                      </a:r>
                      <a:endParaRPr lang="en-US" sz="1400"/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P/N: 251.00654.005</a:t>
                      </a:r>
                    </a:p>
                    <a:p>
                      <a:pPr algn="ctr"/>
                      <a:r>
                        <a:rPr lang="en-US" sz="1400" dirty="0" smtClean="0"/>
                        <a:t>200 ohm</a:t>
                      </a:r>
                      <a:endParaRPr lang="en-US" sz="1400" dirty="0"/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P/N: 251.00037.005</a:t>
                      </a:r>
                    </a:p>
                    <a:p>
                      <a:pPr algn="ctr"/>
                      <a:r>
                        <a:rPr lang="en-US" sz="1400" dirty="0" smtClean="0"/>
                        <a:t>51</a:t>
                      </a:r>
                      <a:r>
                        <a:rPr lang="en-US" sz="1400" baseline="0" dirty="0" smtClean="0"/>
                        <a:t> ohm</a:t>
                      </a:r>
                      <a:endParaRPr lang="en-US" sz="1400" dirty="0"/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154164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8508" y="5262737"/>
            <a:ext cx="11266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Purpose: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Need control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run to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solve audio noise issue at Customer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FW. And remove power on/off station.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793" y="2352815"/>
            <a:ext cx="4891333" cy="29855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7578090" y="3608211"/>
            <a:ext cx="791210" cy="21938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28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61815" y="90657"/>
            <a:ext cx="577042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Control Run Procedure</a:t>
            </a:r>
          </a:p>
        </p:txBody>
      </p:sp>
      <p:sp>
        <p:nvSpPr>
          <p:cNvPr id="2" name="Rectangle 1"/>
          <p:cNvSpPr/>
          <p:nvPr/>
        </p:nvSpPr>
        <p:spPr>
          <a:xfrm>
            <a:off x="260117" y="422564"/>
            <a:ext cx="1157241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Process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below</a:t>
            </a:r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i="1">
                <a:latin typeface="Arial" panose="020B0604020202020204" pitchFamily="34" charset="0"/>
                <a:cs typeface="Arial" panose="020B0604020202020204" pitchFamily="34" charset="0"/>
              </a:rPr>
              <a:t>K18X001.00</a:t>
            </a:r>
          </a:p>
          <a:p>
            <a:pPr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LINK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=&gt; BT =&gt; PT =&gt; UP =&gt; Burnin (6 minutes)=&gt; ASSY2 ( Assy with 96.1531T00/.00 control run) =&gt; ASSY3 =&gt; ASSY4 =&gt; FT1 =&gt; FT2 =&gt; FT3 =&gt; RC =&gt; Burning (6 minutes) =&gt; Power on/ off (on 3 minutes / off 30s)*50 times =&gt; RC1 =&gt; OBA =&gt; RC2 =&gt; VI =&gt; Packing =&gt; FG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i="1" smtClean="0">
                <a:latin typeface="Arial" panose="020B0604020202020204" pitchFamily="34" charset="0"/>
                <a:cs typeface="Arial" panose="020B0604020202020204" pitchFamily="34" charset="0"/>
              </a:rPr>
              <a:t>96.1531T00</a:t>
            </a:r>
            <a:r>
              <a:rPr lang="en-US" sz="1600" b="1" i="1">
                <a:latin typeface="Arial" panose="020B0604020202020204" pitchFamily="34" charset="0"/>
                <a:cs typeface="Arial" panose="020B0604020202020204" pitchFamily="34" charset="0"/>
              </a:rPr>
              <a:t>/.00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(Change material for 2 locations:  5R67 and 5R68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Kitting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=&gt; SMT =&gt; AOI =&gt; X-ray(100%) =&gt; PTH =&gt; LINK =&gt; UK update AMP version: 0x32 (offline) =&gt; remark( Tested UK)=&gt; Link and Assembly into K18X001.00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100051"/>
              </p:ext>
            </p:extLst>
          </p:nvPr>
        </p:nvGraphicFramePr>
        <p:xfrm>
          <a:off x="360820" y="3470445"/>
          <a:ext cx="11371006" cy="2912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7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8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50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32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Step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Items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Contents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Remark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255">
                <a:tc>
                  <a:txBody>
                    <a:bodyPr/>
                    <a:lstStyle/>
                    <a:p>
                      <a:pPr algn="ctr"/>
                      <a:r>
                        <a:rPr lang="en-US" sz="1100" i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1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latin typeface="Arial" pitchFamily="34" charset="0"/>
                          <a:cs typeface="Arial" pitchFamily="34" charset="0"/>
                        </a:rPr>
                        <a:t>Kitting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Arial" pitchFamily="34" charset="0"/>
                          <a:cs typeface="Arial" pitchFamily="34" charset="0"/>
                        </a:rPr>
                        <a:t>Provide</a:t>
                      </a:r>
                      <a:r>
                        <a:rPr lang="en-US" sz="1200" b="0" baseline="0" dirty="0">
                          <a:latin typeface="Arial" pitchFamily="34" charset="0"/>
                          <a:cs typeface="Arial" pitchFamily="34" charset="0"/>
                        </a:rPr>
                        <a:t> material to do control run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934">
                <a:tc>
                  <a:txBody>
                    <a:bodyPr/>
                    <a:lstStyle/>
                    <a:p>
                      <a:pPr algn="ctr"/>
                      <a:r>
                        <a:rPr lang="en-US" sz="1100" i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1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latin typeface="Arial" pitchFamily="34" charset="0"/>
                          <a:cs typeface="Arial" pitchFamily="34" charset="0"/>
                        </a:rPr>
                        <a:t>SMT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Surface mounting </a:t>
                      </a:r>
                      <a:r>
                        <a:rPr lang="en-US" altLang="zh-TW" sz="1200" b="0" kern="120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technology </a:t>
                      </a:r>
                      <a:endParaRPr lang="en-US" sz="12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latin typeface="Arial" pitchFamily="34" charset="0"/>
                          <a:cs typeface="Arial" pitchFamily="34" charset="0"/>
                        </a:rPr>
                        <a:t>Check first PCB</a:t>
                      </a:r>
                      <a:r>
                        <a:rPr lang="en-US" sz="1200" b="0" baseline="0" dirty="0">
                          <a:latin typeface="Arial" pitchFamily="34" charset="0"/>
                          <a:cs typeface="Arial" pitchFamily="34" charset="0"/>
                        </a:rPr>
                        <a:t> to make sure control run material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799615"/>
                  </a:ext>
                </a:extLst>
              </a:tr>
              <a:tr h="183255">
                <a:tc>
                  <a:txBody>
                    <a:bodyPr/>
                    <a:lstStyle/>
                    <a:p>
                      <a:pPr algn="ctr"/>
                      <a:r>
                        <a:rPr lang="en-US" sz="1100" i="0" smtClean="0">
                          <a:latin typeface="Arial" panose="020B0604020202020204" pitchFamily="34" charset="0"/>
                        </a:rPr>
                        <a:t>3</a:t>
                      </a:r>
                      <a:endParaRPr lang="en-US" sz="1100" i="0">
                        <a:latin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latin typeface="Arial" pitchFamily="34" charset="0"/>
                          <a:cs typeface="Arial" pitchFamily="34" charset="0"/>
                        </a:rPr>
                        <a:t>AOI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AOI 100% PCBA before</a:t>
                      </a:r>
                      <a:r>
                        <a:rPr lang="en-US" sz="1200" b="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and after </a:t>
                      </a:r>
                      <a:r>
                        <a:rPr lang="en-US" sz="1200" b="0" kern="1200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Re_flow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latin typeface="Arial" pitchFamily="34" charset="0"/>
                          <a:cs typeface="Arial" pitchFamily="34" charset="0"/>
                        </a:rPr>
                        <a:t>Make sure none process issue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471257"/>
                  </a:ext>
                </a:extLst>
              </a:tr>
              <a:tr h="183255">
                <a:tc>
                  <a:txBody>
                    <a:bodyPr/>
                    <a:lstStyle/>
                    <a:p>
                      <a:pPr algn="ctr"/>
                      <a:r>
                        <a:rPr lang="en-US" sz="1100" i="0" smtClean="0">
                          <a:latin typeface="Arial" panose="020B0604020202020204" pitchFamily="34" charset="0"/>
                        </a:rPr>
                        <a:t>4</a:t>
                      </a:r>
                      <a:endParaRPr lang="en-US" sz="1100" i="0">
                        <a:latin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latin typeface="Arial" pitchFamily="34" charset="0"/>
                          <a:cs typeface="Arial" pitchFamily="34" charset="0"/>
                        </a:rPr>
                        <a:t>X-ray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X-ray 100%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baseline="0" dirty="0">
                          <a:latin typeface="Arial" pitchFamily="34" charset="0"/>
                          <a:cs typeface="Arial" pitchFamily="34" charset="0"/>
                        </a:rPr>
                        <a:t>Take X-ray 100% to check </a:t>
                      </a:r>
                      <a:r>
                        <a:rPr lang="en-US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solder short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147178"/>
                  </a:ext>
                </a:extLst>
              </a:tr>
              <a:tr h="183255">
                <a:tc>
                  <a:txBody>
                    <a:bodyPr/>
                    <a:lstStyle/>
                    <a:p>
                      <a:pPr algn="ctr"/>
                      <a:r>
                        <a:rPr lang="en-US" sz="1100" i="0" smtClean="0">
                          <a:latin typeface="Arial" panose="020B0604020202020204" pitchFamily="34" charset="0"/>
                        </a:rPr>
                        <a:t>5</a:t>
                      </a:r>
                      <a:endParaRPr lang="en-US" sz="1100" i="0">
                        <a:latin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latin typeface="Arial" pitchFamily="34" charset="0"/>
                          <a:cs typeface="Arial" pitchFamily="34" charset="0"/>
                        </a:rPr>
                        <a:t>PTH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Paste through hole 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latin typeface="Arial" pitchFamily="34" charset="0"/>
                          <a:cs typeface="Arial" pitchFamily="34" charset="0"/>
                        </a:rPr>
                        <a:t>Check</a:t>
                      </a:r>
                      <a:r>
                        <a:rPr lang="en-US" sz="1200" b="0" baseline="0" dirty="0">
                          <a:latin typeface="Arial" pitchFamily="34" charset="0"/>
                          <a:cs typeface="Arial" pitchFamily="34" charset="0"/>
                        </a:rPr>
                        <a:t> VI material polarity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443004"/>
                  </a:ext>
                </a:extLst>
              </a:tr>
              <a:tr h="321934">
                <a:tc>
                  <a:txBody>
                    <a:bodyPr/>
                    <a:lstStyle/>
                    <a:p>
                      <a:pPr algn="ctr"/>
                      <a:r>
                        <a:rPr lang="en-US" sz="1100" i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1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FATP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Test function at Factory FW.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Check </a:t>
                      </a:r>
                      <a:r>
                        <a:rPr lang="en-US" sz="120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if</a:t>
                      </a:r>
                      <a:r>
                        <a:rPr lang="en-US" sz="1200" baseline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has audio noise NG board, </a:t>
                      </a:r>
                      <a:r>
                        <a:rPr lang="en-US" sz="1200" b="0" i="0" u="none" strike="noStrike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confirm symptom &amp; FA report.</a:t>
                      </a:r>
                      <a:endParaRPr lang="en-US" sz="1200" b="0" i="0" u="none" strike="noStrike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934">
                <a:tc>
                  <a:txBody>
                    <a:bodyPr/>
                    <a:lstStyle/>
                    <a:p>
                      <a:pPr algn="ctr"/>
                      <a:r>
                        <a:rPr lang="en-US" sz="1100" i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1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latin typeface="Arial" pitchFamily="34" charset="0"/>
                          <a:cs typeface="Arial" pitchFamily="34" charset="0"/>
                        </a:rPr>
                        <a:t>Power on/off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100% power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on /</a:t>
                      </a:r>
                      <a:r>
                        <a:rPr lang="en-US" sz="1200" baseline="0">
                          <a:latin typeface="Arial" pitchFamily="34" charset="0"/>
                          <a:cs typeface="Arial" pitchFamily="34" charset="0"/>
                        </a:rPr>
                        <a:t>off </a:t>
                      </a:r>
                      <a:r>
                        <a:rPr lang="en-US" sz="1200" baseline="0" smtClean="0">
                          <a:latin typeface="Arial" pitchFamily="34" charset="0"/>
                          <a:cs typeface="Arial" pitchFamily="34" charset="0"/>
                        </a:rPr>
                        <a:t>50times 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(on </a:t>
                      </a:r>
                      <a:r>
                        <a:rPr lang="en-US" sz="1200" baseline="0">
                          <a:latin typeface="Arial" pitchFamily="34" charset="0"/>
                          <a:cs typeface="Arial" pitchFamily="34" charset="0"/>
                        </a:rPr>
                        <a:t>: 3 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mins/ off : 30 </a:t>
                      </a:r>
                      <a:r>
                        <a:rPr lang="en-US" sz="1200" baseline="0">
                          <a:latin typeface="Arial" pitchFamily="34" charset="0"/>
                          <a:cs typeface="Arial" pitchFamily="34" charset="0"/>
                        </a:rPr>
                        <a:t>seconds</a:t>
                      </a:r>
                      <a:r>
                        <a:rPr lang="en-US" sz="1200" baseline="0" smtClean="0"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  <a:r>
                        <a:rPr lang="en-US" sz="1200" baseline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 Focus on audio noise issue.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934">
                <a:tc>
                  <a:txBody>
                    <a:bodyPr/>
                    <a:lstStyle/>
                    <a:p>
                      <a:pPr algn="ctr"/>
                      <a:r>
                        <a:rPr lang="en-US" sz="1100" i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1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OBA ( 100%)</a:t>
                      </a: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 RC2 VI Packing FG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Check function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of products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453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297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1096" y="0"/>
            <a:ext cx="3568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Test Yield Rate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088" y="14655800"/>
            <a:ext cx="31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81000"/>
            <a:ext cx="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81000"/>
            <a:ext cx="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485167"/>
              </p:ext>
            </p:extLst>
          </p:nvPr>
        </p:nvGraphicFramePr>
        <p:xfrm>
          <a:off x="411865" y="626050"/>
          <a:ext cx="11609408" cy="4984652"/>
        </p:xfrm>
        <a:graphic>
          <a:graphicData uri="http://schemas.openxmlformats.org/drawingml/2006/table">
            <a:tbl>
              <a:tblPr/>
              <a:tblGrid>
                <a:gridCol w="963888">
                  <a:extLst>
                    <a:ext uri="{9D8B030D-6E8A-4147-A177-3AD203B41FA5}">
                      <a16:colId xmlns:a16="http://schemas.microsoft.com/office/drawing/2014/main" val="1639573744"/>
                    </a:ext>
                  </a:extLst>
                </a:gridCol>
                <a:gridCol w="1394010">
                  <a:extLst>
                    <a:ext uri="{9D8B030D-6E8A-4147-A177-3AD203B41FA5}">
                      <a16:colId xmlns:a16="http://schemas.microsoft.com/office/drawing/2014/main" val="2969905306"/>
                    </a:ext>
                  </a:extLst>
                </a:gridCol>
                <a:gridCol w="283726">
                  <a:extLst>
                    <a:ext uri="{9D8B030D-6E8A-4147-A177-3AD203B41FA5}">
                      <a16:colId xmlns:a16="http://schemas.microsoft.com/office/drawing/2014/main" val="804158204"/>
                    </a:ext>
                  </a:extLst>
                </a:gridCol>
                <a:gridCol w="963888">
                  <a:extLst>
                    <a:ext uri="{9D8B030D-6E8A-4147-A177-3AD203B41FA5}">
                      <a16:colId xmlns:a16="http://schemas.microsoft.com/office/drawing/2014/main" val="2058842148"/>
                    </a:ext>
                  </a:extLst>
                </a:gridCol>
                <a:gridCol w="3373607">
                  <a:extLst>
                    <a:ext uri="{9D8B030D-6E8A-4147-A177-3AD203B41FA5}">
                      <a16:colId xmlns:a16="http://schemas.microsoft.com/office/drawing/2014/main" val="3053725129"/>
                    </a:ext>
                  </a:extLst>
                </a:gridCol>
                <a:gridCol w="2103970">
                  <a:extLst>
                    <a:ext uri="{9D8B030D-6E8A-4147-A177-3AD203B41FA5}">
                      <a16:colId xmlns:a16="http://schemas.microsoft.com/office/drawing/2014/main" val="3557518798"/>
                    </a:ext>
                  </a:extLst>
                </a:gridCol>
                <a:gridCol w="2526319">
                  <a:extLst>
                    <a:ext uri="{9D8B030D-6E8A-4147-A177-3AD203B41FA5}">
                      <a16:colId xmlns:a16="http://schemas.microsoft.com/office/drawing/2014/main" val="3100280226"/>
                    </a:ext>
                  </a:extLst>
                </a:gridCol>
              </a:tblGrid>
              <a:tr h="108362">
                <a:tc rowSpan="7" grid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OTT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Model Name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K18X001.00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546018"/>
                  </a:ext>
                </a:extLst>
              </a:tr>
              <a:tr h="108362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Quantity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100pcs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057379"/>
                  </a:ext>
                </a:extLst>
              </a:tr>
              <a:tr h="108362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AMP board image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0x32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281023"/>
                  </a:ext>
                </a:extLst>
              </a:tr>
              <a:tr h="108362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Production image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v522r13e_fac-20210914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41454"/>
                  </a:ext>
                </a:extLst>
              </a:tr>
              <a:tr h="108362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Customer image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QT.19.531.20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510389"/>
                  </a:ext>
                </a:extLst>
              </a:tr>
              <a:tr h="108362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MO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2643000876</a:t>
                      </a:r>
                      <a:endParaRPr lang="en-US" sz="700" b="1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593815"/>
                  </a:ext>
                </a:extLst>
              </a:tr>
              <a:tr h="108362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Date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12/24/2021</a:t>
                      </a:r>
                      <a:endParaRPr lang="en-US" sz="700" b="1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119791"/>
                  </a:ext>
                </a:extLst>
              </a:tr>
              <a:tr h="108362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1.Product Yield &amp; FA Report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500078"/>
                  </a:ext>
                </a:extLst>
              </a:tr>
              <a:tr h="1083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Customer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Product Model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Test Station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Statistical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84622"/>
                  </a:ext>
                </a:extLst>
              </a:tr>
              <a:tr h="108362">
                <a:tc rowSpan="37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OTT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7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K18X001.00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833098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0780059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10720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024910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75960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251888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278435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655129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64064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8185218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4233516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795317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880259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4813816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1400265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068893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93%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577975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315408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185012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93%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197549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2919605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7646018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722402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771665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58918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103172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3123240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022962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51922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5524882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686664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108420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206540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5310703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413635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755056"/>
                  </a:ext>
                </a:extLst>
              </a:tr>
              <a:tr h="1083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Final  Yield Rate(%)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93%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1426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26501" y="5778380"/>
            <a:ext cx="11780135" cy="501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FT2 station find out 7pcs fail with error code: SOU017, SOU018,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SOU004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zh-CN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 </a:t>
            </a:r>
            <a:r>
              <a:rPr lang="en-US" altLang="zh-CN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 ~ </a:t>
            </a:r>
            <a:r>
              <a:rPr lang="en-US" altLang="zh-CN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7%.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445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717" y="71174"/>
            <a:ext cx="10988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Final Fail Products FA </a:t>
            </a:r>
            <a:r>
              <a:rPr lang="en-US" sz="3600" b="1" smtClean="0">
                <a:latin typeface="Arial" panose="020B0604020202020204" pitchFamily="34" charset="0"/>
                <a:cs typeface="Arial" panose="020B0604020202020204" pitchFamily="34" charset="0"/>
              </a:rPr>
              <a:t>Status-1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627122"/>
              </p:ext>
            </p:extLst>
          </p:nvPr>
        </p:nvGraphicFramePr>
        <p:xfrm>
          <a:off x="396659" y="1028697"/>
          <a:ext cx="11398681" cy="5297654"/>
        </p:xfrm>
        <a:graphic>
          <a:graphicData uri="http://schemas.openxmlformats.org/drawingml/2006/table">
            <a:tbl>
              <a:tblPr/>
              <a:tblGrid>
                <a:gridCol w="836211">
                  <a:extLst>
                    <a:ext uri="{9D8B030D-6E8A-4147-A177-3AD203B41FA5}">
                      <a16:colId xmlns:a16="http://schemas.microsoft.com/office/drawing/2014/main" val="2766181330"/>
                    </a:ext>
                  </a:extLst>
                </a:gridCol>
                <a:gridCol w="1624630">
                  <a:extLst>
                    <a:ext uri="{9D8B030D-6E8A-4147-A177-3AD203B41FA5}">
                      <a16:colId xmlns:a16="http://schemas.microsoft.com/office/drawing/2014/main" val="101814295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87390438"/>
                    </a:ext>
                  </a:extLst>
                </a:gridCol>
                <a:gridCol w="742607">
                  <a:extLst>
                    <a:ext uri="{9D8B030D-6E8A-4147-A177-3AD203B41FA5}">
                      <a16:colId xmlns:a16="http://schemas.microsoft.com/office/drawing/2014/main" val="834342596"/>
                    </a:ext>
                  </a:extLst>
                </a:gridCol>
                <a:gridCol w="3114366">
                  <a:extLst>
                    <a:ext uri="{9D8B030D-6E8A-4147-A177-3AD203B41FA5}">
                      <a16:colId xmlns:a16="http://schemas.microsoft.com/office/drawing/2014/main" val="1341261783"/>
                    </a:ext>
                  </a:extLst>
                </a:gridCol>
                <a:gridCol w="2129425">
                  <a:extLst>
                    <a:ext uri="{9D8B030D-6E8A-4147-A177-3AD203B41FA5}">
                      <a16:colId xmlns:a16="http://schemas.microsoft.com/office/drawing/2014/main" val="3766137850"/>
                    </a:ext>
                  </a:extLst>
                </a:gridCol>
                <a:gridCol w="901874">
                  <a:extLst>
                    <a:ext uri="{9D8B030D-6E8A-4147-A177-3AD203B41FA5}">
                      <a16:colId xmlns:a16="http://schemas.microsoft.com/office/drawing/2014/main" val="2745982422"/>
                    </a:ext>
                  </a:extLst>
                </a:gridCol>
                <a:gridCol w="796916">
                  <a:extLst>
                    <a:ext uri="{9D8B030D-6E8A-4147-A177-3AD203B41FA5}">
                      <a16:colId xmlns:a16="http://schemas.microsoft.com/office/drawing/2014/main" val="1108902075"/>
                    </a:ext>
                  </a:extLst>
                </a:gridCol>
                <a:gridCol w="681152">
                  <a:extLst>
                    <a:ext uri="{9D8B030D-6E8A-4147-A177-3AD203B41FA5}">
                      <a16:colId xmlns:a16="http://schemas.microsoft.com/office/drawing/2014/main" val="562728620"/>
                    </a:ext>
                  </a:extLst>
                </a:gridCol>
              </a:tblGrid>
              <a:tr h="326661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2.Final Fail Products FA Status: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087278"/>
                  </a:ext>
                </a:extLst>
              </a:tr>
              <a:tr h="3816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Test Station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 symptom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QTY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Defect Rate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 Status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Corrective Action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Owner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Due date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Status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866462"/>
                  </a:ext>
                </a:extLst>
              </a:tr>
              <a:tr h="22068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SOU017</a:t>
                      </a:r>
                    </a:p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 balance left_400Hz</a:t>
                      </a: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Step 1: Retest 5 times NG board fail SOU17 with fail value: 77.0925dB</a:t>
                      </a:r>
                      <a:endParaRPr lang="en-US" altLang="zh-CN" sz="1200" b="1" smtClean="0"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algn="l" fontAlgn="ctr"/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</a:b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</a:b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</a:br>
                      <a:endParaRPr lang="en-US" altLang="zh-CN" sz="1200" smtClean="0"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has test result unstable. Pass 4/5 times. </a:t>
                      </a:r>
                    </a:p>
                    <a:p>
                      <a:pPr algn="l" fontAlgn="ctr"/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Step 2: CPK analysis.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Fail lower than spec value about 69.6451</a:t>
                      </a:r>
                      <a:r>
                        <a:rPr lang="en-US" sz="120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Retest NG board pass normally.</a:t>
                      </a:r>
                      <a:endParaRPr lang="en-US" sz="12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2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Short term</a:t>
                      </a:r>
                      <a:r>
                        <a:rPr kumimoji="1" lang="en-US" sz="12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: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- Re-assembly </a:t>
                      </a: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US" altLang="zh-CN" sz="1200" baseline="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PASS normally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2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kumimoji="1" lang="en-US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Send FA report for RD: Fu-chiang . Done: 2021/12/24</a:t>
                      </a:r>
                      <a:r>
                        <a:rPr kumimoji="1" lang="en-US" sz="12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  <a:endParaRPr kumimoji="1" lang="en-US" sz="1200" b="1" i="0" u="none" strike="noStrike" kern="1200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kumimoji="1" lang="en-US" sz="12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Long </a:t>
                      </a:r>
                      <a:r>
                        <a:rPr kumimoji="1" lang="en-US" sz="12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term: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Co_work with RD: Fu-chiang to improve this issue at FT2 station.</a:t>
                      </a:r>
                      <a:endParaRPr kumimoji="1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RD:</a:t>
                      </a:r>
                      <a:r>
                        <a:rPr lang="en-US" sz="12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Fu-chiang</a:t>
                      </a:r>
                    </a:p>
                    <a:p>
                      <a:pPr algn="ctr" fontAlgn="ctr"/>
                      <a:r>
                        <a:rPr lang="en-US" sz="12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TE: Allan</a:t>
                      </a:r>
                    </a:p>
                    <a:p>
                      <a:pPr algn="ctr" fontAlgn="ctr"/>
                      <a:r>
                        <a:rPr lang="en-US" sz="12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PE: Michael/ Phuong</a:t>
                      </a: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TBD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 Going</a:t>
                      </a: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650444"/>
                  </a:ext>
                </a:extLst>
              </a:tr>
              <a:tr h="1314427"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SOU018</a:t>
                      </a:r>
                    </a:p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 balance right_400Hz</a:t>
                      </a:r>
                    </a:p>
                    <a:p>
                      <a:pPr algn="ctr" fontAlgn="ctr"/>
                      <a:endParaRPr lang="en-US" sz="1200" b="0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Step 1: Retest 5 times NG board fail SOU18 with fail value: 133.440848 dB</a:t>
                      </a:r>
                    </a:p>
                    <a:p>
                      <a:pPr algn="l" fontAlgn="ctr"/>
                      <a:endParaRPr lang="en-US" sz="1200" b="0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l" fontAlgn="ctr"/>
                      <a:endParaRPr lang="en-US" sz="1200" b="0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l" fontAlgn="ctr"/>
                      <a:endParaRPr lang="en-US" sz="1200" b="0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l" fontAlgn="ctr"/>
                      <a:endParaRPr lang="en-US" sz="1200" b="0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marL="171450" marR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è"/>
                        <a:tabLst/>
                        <a:defRPr/>
                      </a:pPr>
                      <a:r>
                        <a:rPr lang="en-US" sz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has test result unstable. Pass 3/5 times.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Step 2: CPK analysis.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Fail lower than spec value about 76.4788</a:t>
                      </a:r>
                      <a:r>
                        <a:rPr lang="en-US" sz="120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US" sz="12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Retest NG board pass normally.</a:t>
                      </a:r>
                      <a:endParaRPr lang="en-US" sz="120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2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Short term: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- Re-assembly </a:t>
                      </a: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US" altLang="zh-CN" sz="1200" baseline="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PASS normally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2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kumimoji="1" lang="en-US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Send FA report for RD: Fu-chiang . Done: 2021/12/24</a:t>
                      </a:r>
                      <a:r>
                        <a:rPr kumimoji="1" lang="en-US" sz="12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  <a:endParaRPr kumimoji="1" lang="en-US" sz="1200" b="1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kumimoji="1" lang="en-US" sz="12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Long term: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Co_work with RD: Fu-chiang to improve this issue at FT2 station.</a:t>
                      </a: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RD:</a:t>
                      </a:r>
                      <a:r>
                        <a:rPr lang="en-US" sz="12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Fu-chiang</a:t>
                      </a:r>
                    </a:p>
                    <a:p>
                      <a:pPr algn="ctr" fontAlgn="ctr"/>
                      <a:r>
                        <a:rPr lang="en-US" sz="12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TE: Allan</a:t>
                      </a:r>
                    </a:p>
                    <a:p>
                      <a:pPr algn="ctr" fontAlgn="ctr"/>
                      <a:r>
                        <a:rPr lang="en-US" sz="12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PE: Michael/ Phuong</a:t>
                      </a:r>
                    </a:p>
                    <a:p>
                      <a:pPr algn="ctr" fontAlgn="ctr"/>
                      <a:endParaRPr lang="en-US" sz="1200" b="0" i="0" u="none" strike="noStrike" baseline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TBD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 Going</a:t>
                      </a: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132567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38" y="2408713"/>
            <a:ext cx="3074671" cy="587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37" y="4376529"/>
            <a:ext cx="3074671" cy="587799"/>
          </a:xfrm>
          <a:prstGeom prst="rect">
            <a:avLst/>
          </a:prstGeom>
        </p:spPr>
      </p:pic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059695"/>
              </p:ext>
            </p:extLst>
          </p:nvPr>
        </p:nvGraphicFramePr>
        <p:xfrm>
          <a:off x="8343900" y="3490704"/>
          <a:ext cx="1055370" cy="57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Presentation" showAsIcon="1" r:id="rId5" imgW="914400" imgH="771480" progId="PowerPoint.Show.12">
                  <p:embed/>
                </p:oleObj>
              </mc:Choice>
              <mc:Fallback>
                <p:oleObj name="Presentation" showAsIcon="1" r:id="rId5" imgW="914400" imgH="771480" progId="PowerPoint.Show.12">
                  <p:embed/>
                  <p:pic>
                    <p:nvPicPr>
                      <p:cNvPr id="6" name="Object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43900" y="3490704"/>
                        <a:ext cx="1055370" cy="578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345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717" y="71174"/>
            <a:ext cx="10988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Final Fail Products FA </a:t>
            </a:r>
            <a:r>
              <a:rPr lang="en-US" sz="3600" b="1" smtClean="0">
                <a:latin typeface="Arial" panose="020B0604020202020204" pitchFamily="34" charset="0"/>
                <a:cs typeface="Arial" panose="020B0604020202020204" pitchFamily="34" charset="0"/>
              </a:rPr>
              <a:t>Status-2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231820"/>
              </p:ext>
            </p:extLst>
          </p:nvPr>
        </p:nvGraphicFramePr>
        <p:xfrm>
          <a:off x="396659" y="1028697"/>
          <a:ext cx="11398681" cy="4091943"/>
        </p:xfrm>
        <a:graphic>
          <a:graphicData uri="http://schemas.openxmlformats.org/drawingml/2006/table">
            <a:tbl>
              <a:tblPr/>
              <a:tblGrid>
                <a:gridCol w="836211">
                  <a:extLst>
                    <a:ext uri="{9D8B030D-6E8A-4147-A177-3AD203B41FA5}">
                      <a16:colId xmlns:a16="http://schemas.microsoft.com/office/drawing/2014/main" val="2766181330"/>
                    </a:ext>
                  </a:extLst>
                </a:gridCol>
                <a:gridCol w="1624630">
                  <a:extLst>
                    <a:ext uri="{9D8B030D-6E8A-4147-A177-3AD203B41FA5}">
                      <a16:colId xmlns:a16="http://schemas.microsoft.com/office/drawing/2014/main" val="101814295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87390438"/>
                    </a:ext>
                  </a:extLst>
                </a:gridCol>
                <a:gridCol w="742607">
                  <a:extLst>
                    <a:ext uri="{9D8B030D-6E8A-4147-A177-3AD203B41FA5}">
                      <a16:colId xmlns:a16="http://schemas.microsoft.com/office/drawing/2014/main" val="834342596"/>
                    </a:ext>
                  </a:extLst>
                </a:gridCol>
                <a:gridCol w="3114366">
                  <a:extLst>
                    <a:ext uri="{9D8B030D-6E8A-4147-A177-3AD203B41FA5}">
                      <a16:colId xmlns:a16="http://schemas.microsoft.com/office/drawing/2014/main" val="1341261783"/>
                    </a:ext>
                  </a:extLst>
                </a:gridCol>
                <a:gridCol w="2129425">
                  <a:extLst>
                    <a:ext uri="{9D8B030D-6E8A-4147-A177-3AD203B41FA5}">
                      <a16:colId xmlns:a16="http://schemas.microsoft.com/office/drawing/2014/main" val="3766137850"/>
                    </a:ext>
                  </a:extLst>
                </a:gridCol>
                <a:gridCol w="901874">
                  <a:extLst>
                    <a:ext uri="{9D8B030D-6E8A-4147-A177-3AD203B41FA5}">
                      <a16:colId xmlns:a16="http://schemas.microsoft.com/office/drawing/2014/main" val="2745982422"/>
                    </a:ext>
                  </a:extLst>
                </a:gridCol>
                <a:gridCol w="796916">
                  <a:extLst>
                    <a:ext uri="{9D8B030D-6E8A-4147-A177-3AD203B41FA5}">
                      <a16:colId xmlns:a16="http://schemas.microsoft.com/office/drawing/2014/main" val="1108902075"/>
                    </a:ext>
                  </a:extLst>
                </a:gridCol>
                <a:gridCol w="681152">
                  <a:extLst>
                    <a:ext uri="{9D8B030D-6E8A-4147-A177-3AD203B41FA5}">
                      <a16:colId xmlns:a16="http://schemas.microsoft.com/office/drawing/2014/main" val="562728620"/>
                    </a:ext>
                  </a:extLst>
                </a:gridCol>
              </a:tblGrid>
              <a:tr h="389247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2.Final Fail Products FA Status: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087278"/>
                  </a:ext>
                </a:extLst>
              </a:tr>
              <a:tr h="4676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Test Station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 symptom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QTY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Defect Rate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 Status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Corrective Action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Owner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Due date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Status</a:t>
                      </a: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866462"/>
                  </a:ext>
                </a:extLst>
              </a:tr>
              <a:tr h="32350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11"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SOU004</a:t>
                      </a:r>
                    </a:p>
                    <a:p>
                      <a:pPr algn="ctr" fontAlgn="ctr"/>
                      <a:r>
                        <a:rPr lang="en-US" altLang="zh-CN" sz="1200" kern="120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Full Range Speaker_Frequency Response - 1k Hz </a:t>
                      </a:r>
                      <a:endParaRPr lang="en-US" sz="1200" b="0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Step</a:t>
                      </a:r>
                      <a:r>
                        <a:rPr lang="en-US" altLang="zh-CN" sz="1200" baseline="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 1: Open housing VI did not find out abnormal.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aseline="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Step 2: Measure speaker cable </a:t>
                      </a:r>
                      <a:r>
                        <a:rPr kumimoji="0" lang="en-US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itchFamily="18" charset="-120"/>
                          <a:cs typeface="Arial" panose="020B0604020202020204" pitchFamily="34" charset="0"/>
                        </a:rPr>
                        <a:t>377.00346.005LT </a:t>
                      </a: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find out 2pcs</a:t>
                      </a:r>
                      <a:r>
                        <a:rPr lang="en-US" altLang="zh-CN" sz="1200" baseline="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mtClean="0">
                          <a:latin typeface="Arial" pitchFamily="34" charset="0"/>
                          <a:cs typeface="Arial" pitchFamily="34" charset="0"/>
                        </a:rPr>
                        <a:t>pin 1+2 reversed with pin 3+4, 1pcs pin 2</a:t>
                      </a:r>
                      <a:r>
                        <a:rPr lang="en-US" sz="1200" baseline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smtClean="0">
                          <a:latin typeface="Arial" pitchFamily="34" charset="0"/>
                          <a:cs typeface="Arial" pitchFamily="34" charset="0"/>
                        </a:rPr>
                        <a:t>reversed with pin 3.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Change new speaker cable for NG board.</a:t>
                      </a:r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</a:br>
                      <a:endParaRPr lang="en-US" altLang="zh-CN" sz="1200" smtClean="0"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l" fontAlgn="ctr"/>
                      <a:endParaRPr lang="en-US" altLang="zh-CN" sz="1200" smtClean="0"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  <a:p>
                      <a:pPr algn="l" fontAlgn="ctr"/>
                      <a: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altLang="zh-CN" sz="1200" smtClean="0"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</a:b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Feedback with SQE and send FA analysis. Done: 2021/12/17.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Continue feedback with SQE q’ty fail of speaker cables on MO control run.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2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kumimoji="1" lang="en-US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Waiting </a:t>
                      </a:r>
                      <a:r>
                        <a:rPr kumimoji="0" lang="en-US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itchFamily="18" charset="-120"/>
                          <a:cs typeface="Arial" panose="020B0604020202020204" pitchFamily="34" charset="0"/>
                        </a:rPr>
                        <a:t>DREAMUS feedback and improve this issue.</a:t>
                      </a:r>
                      <a:endParaRPr kumimoji="1" lang="en-US" sz="1200" b="1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SQE: Tuan </a:t>
                      </a:r>
                    </a:p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PE: Nam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TBD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 Going</a:t>
                      </a:r>
                    </a:p>
                  </a:txBody>
                  <a:tcPr marR="5111" marT="51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65044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78129" y="5258226"/>
            <a:ext cx="11795760" cy="91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All issue at FT2 station unrelated 5R67, 5R68 to solve audio noise issue. 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8026512"/>
              </p:ext>
            </p:extLst>
          </p:nvPr>
        </p:nvGraphicFramePr>
        <p:xfrm>
          <a:off x="6095999" y="403214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Presentation" showAsIcon="1" r:id="rId3" imgW="914400" imgH="771480" progId="PowerPoint.Show.12">
                  <p:embed/>
                </p:oleObj>
              </mc:Choice>
              <mc:Fallback>
                <p:oleObj name="Presentation" showAsIcon="1" r:id="rId3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5999" y="403214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7862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5355" y="0"/>
            <a:ext cx="30099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037104"/>
            <a:ext cx="1134110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final test yield rate is :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93%.</a:t>
            </a: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test FATP and power on/off 50 times :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on’t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find out any product function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fail related to 5R67, 5R68 and audio noise issue.</a:t>
            </a: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 control run result, Factory will keep monitoring about 200pcs power on/off, if don’t find out audio noise issue at power on/off station of MP. Can remove Power on /off.</a:t>
            </a:r>
          </a:p>
        </p:txBody>
      </p:sp>
    </p:spTree>
    <p:extLst>
      <p:ext uri="{BB962C8B-B14F-4D97-AF65-F5344CB8AC3E}">
        <p14:creationId xmlns:p14="http://schemas.microsoft.com/office/powerpoint/2010/main" val="3461367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10115</TotalTime>
  <Words>1006</Words>
  <Application>Microsoft Office PowerPoint</Application>
  <PresentationFormat>Widescreen</PresentationFormat>
  <Paragraphs>265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Aril</vt:lpstr>
      <vt:lpstr>SimSun</vt:lpstr>
      <vt:lpstr>SimSun</vt:lpstr>
      <vt:lpstr>PMingLiU</vt:lpstr>
      <vt:lpstr>Arial</vt:lpstr>
      <vt:lpstr>Calibri</vt:lpstr>
      <vt:lpstr>Calibri Light</vt:lpstr>
      <vt:lpstr>Wingdings</vt:lpstr>
      <vt:lpstr>Office 佈景主題</vt:lpstr>
      <vt:lpstr>Presentation</vt:lpstr>
      <vt:lpstr>Microsoft 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阮文孝</cp:lastModifiedBy>
  <cp:revision>411</cp:revision>
  <dcterms:created xsi:type="dcterms:W3CDTF">2018-11-16T05:26:15Z</dcterms:created>
  <dcterms:modified xsi:type="dcterms:W3CDTF">2021-12-27T09:43:29Z</dcterms:modified>
</cp:coreProperties>
</file>